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3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89" r:id="rId12"/>
    <p:sldId id="291" r:id="rId13"/>
    <p:sldId id="265" r:id="rId14"/>
    <p:sldId id="266" r:id="rId15"/>
    <p:sldId id="267" r:id="rId16"/>
    <p:sldId id="268" r:id="rId17"/>
    <p:sldId id="290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gmfQtMmC4xTVVkp2N+XZTs2WfL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32"/>
    <p:restoredTop sz="94658"/>
  </p:normalViewPr>
  <p:slideViewPr>
    <p:cSldViewPr snapToGrid="0">
      <p:cViewPr varScale="1">
        <p:scale>
          <a:sx n="120" d="100"/>
          <a:sy n="120" d="100"/>
        </p:scale>
        <p:origin x="132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" name="Google Shape;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>
          <a:extLst>
            <a:ext uri="{FF2B5EF4-FFF2-40B4-BE49-F238E27FC236}">
              <a16:creationId xmlns:a16="http://schemas.microsoft.com/office/drawing/2014/main" id="{8F81627D-C19E-2839-E97B-11395B6E0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:notes">
            <a:extLst>
              <a:ext uri="{FF2B5EF4-FFF2-40B4-BE49-F238E27FC236}">
                <a16:creationId xmlns:a16="http://schemas.microsoft.com/office/drawing/2014/main" id="{41419913-78BD-F8E2-3B6F-237D49DD28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10:notes">
            <a:extLst>
              <a:ext uri="{FF2B5EF4-FFF2-40B4-BE49-F238E27FC236}">
                <a16:creationId xmlns:a16="http://schemas.microsoft.com/office/drawing/2014/main" id="{728AF401-8EF7-6345-7B44-DE3951A954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5905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>
          <a:extLst>
            <a:ext uri="{FF2B5EF4-FFF2-40B4-BE49-F238E27FC236}">
              <a16:creationId xmlns:a16="http://schemas.microsoft.com/office/drawing/2014/main" id="{69091D50-D6E7-7B84-01FF-A8B136AD4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:notes">
            <a:extLst>
              <a:ext uri="{FF2B5EF4-FFF2-40B4-BE49-F238E27FC236}">
                <a16:creationId xmlns:a16="http://schemas.microsoft.com/office/drawing/2014/main" id="{5478A944-3A56-A353-6F54-276CF4CD8E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10:notes">
            <a:extLst>
              <a:ext uri="{FF2B5EF4-FFF2-40B4-BE49-F238E27FC236}">
                <a16:creationId xmlns:a16="http://schemas.microsoft.com/office/drawing/2014/main" id="{65339BD2-5C4F-123D-9586-74E53AE683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4083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dc6afb237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" name="Google Shape;111;gdc6afb237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52a094b8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g3452a094b8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5D80BAB0-B4AD-8CB3-B0C7-F5E98B336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:notes">
            <a:extLst>
              <a:ext uri="{FF2B5EF4-FFF2-40B4-BE49-F238E27FC236}">
                <a16:creationId xmlns:a16="http://schemas.microsoft.com/office/drawing/2014/main" id="{44EA67FD-EC15-A89B-8FE8-7D7A3EEA30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12:notes">
            <a:extLst>
              <a:ext uri="{FF2B5EF4-FFF2-40B4-BE49-F238E27FC236}">
                <a16:creationId xmlns:a16="http://schemas.microsoft.com/office/drawing/2014/main" id="{2EECC562-643C-391C-0BE5-930EB6D6A7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989146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dc6afb237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" name="Google Shape;129;gdc6afb237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dc6afb237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" name="Google Shape;135;gdc6afb237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dc6afb23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gdc6afb23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3" name="Google Shape;18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" name="Google Shape;19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1" name="Google Shape;2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9" name="Google Shape;21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5" name="Google Shape;22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1" name="Google Shape;23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7" name="Google Shape;23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3" name="Google Shape;24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" name="Google Shape;6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4"/>
          <p:cNvSpPr txBox="1">
            <a:spLocks noGrp="1"/>
          </p:cNvSpPr>
          <p:nvPr>
            <p:ph type="ctrTitle"/>
          </p:nvPr>
        </p:nvSpPr>
        <p:spPr>
          <a:xfrm>
            <a:off x="3779838" y="1773238"/>
            <a:ext cx="5184775" cy="391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ubTitle" idx="1"/>
          </p:nvPr>
        </p:nvSpPr>
        <p:spPr>
          <a:xfrm>
            <a:off x="3779838" y="260350"/>
            <a:ext cx="5184775" cy="1223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1"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4038600" cy="492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body" idx="2"/>
          </p:nvPr>
        </p:nvSpPr>
        <p:spPr>
          <a:xfrm>
            <a:off x="4648200" y="1196975"/>
            <a:ext cx="4038600" cy="492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»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6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7"/>
          <p:cNvSpPr txBox="1">
            <a:spLocks noGrp="1"/>
          </p:cNvSpPr>
          <p:nvPr>
            <p:ph type="title"/>
          </p:nvPr>
        </p:nvSpPr>
        <p:spPr>
          <a:xfrm rot="5400000">
            <a:off x="4689475" y="2128838"/>
            <a:ext cx="593725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body" idx="1"/>
          </p:nvPr>
        </p:nvSpPr>
        <p:spPr>
          <a:xfrm rot="5400000">
            <a:off x="498475" y="147638"/>
            <a:ext cx="59372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8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8"/>
          <p:cNvSpPr txBox="1">
            <a:spLocks noGrp="1"/>
          </p:cNvSpPr>
          <p:nvPr>
            <p:ph type="body" idx="1"/>
          </p:nvPr>
        </p:nvSpPr>
        <p:spPr>
          <a:xfrm rot="5400000">
            <a:off x="2107406" y="-453232"/>
            <a:ext cx="4929187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2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»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fcspa.edu.br/sobre-a-ufcspa/internacional/idiomas/validacao-de-competencia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"/>
          <p:cNvSpPr txBox="1">
            <a:spLocks noGrp="1"/>
          </p:cNvSpPr>
          <p:nvPr>
            <p:ph type="ctrTitle"/>
          </p:nvPr>
        </p:nvSpPr>
        <p:spPr>
          <a:xfrm>
            <a:off x="3779837" y="1773237"/>
            <a:ext cx="5184775" cy="391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None/>
            </a:pP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ORIENTAÇÕES GERAIS </a:t>
            </a:r>
            <a:b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b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OBJETIVOS DA DISCIPLINA</a:t>
            </a: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Docentes: Profa. Dra. Ana Luiza Freitas</a:t>
            </a:r>
            <a:b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Profa. Dra. Johanna Billig</a:t>
            </a:r>
            <a:b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Profa. Dra. Melissa Fortes</a:t>
            </a:r>
            <a:b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Prof. Dr. William Kirsch</a:t>
            </a:r>
            <a:b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</a:t>
            </a: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</a:t>
            </a: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52" name="Google Shape;52;p1"/>
          <p:cNvSpPr txBox="1">
            <a:spLocks noGrp="1"/>
          </p:cNvSpPr>
          <p:nvPr>
            <p:ph type="subTitle" idx="1"/>
          </p:nvPr>
        </p:nvSpPr>
        <p:spPr>
          <a:xfrm>
            <a:off x="3779837" y="260350"/>
            <a:ext cx="5184775" cy="1223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e Interpretação Textual em Língua Inglesa II</a:t>
            </a:r>
            <a:endParaRPr/>
          </a:p>
        </p:txBody>
      </p:sp>
      <p:sp>
        <p:nvSpPr>
          <p:cNvPr id="53" name="Google Shape;53;p1"/>
          <p:cNvSpPr txBox="1"/>
          <p:nvPr/>
        </p:nvSpPr>
        <p:spPr>
          <a:xfrm>
            <a:off x="3635375" y="5589587"/>
            <a:ext cx="5329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b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Porto Alegre, RS,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Brasil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Agosto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D552AAF5-6749-AE66-4661-DDDFED191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>
            <a:extLst>
              <a:ext uri="{FF2B5EF4-FFF2-40B4-BE49-F238E27FC236}">
                <a16:creationId xmlns:a16="http://schemas.microsoft.com/office/drawing/2014/main" id="{7FEB64EA-D2E0-1D10-32D0-2F8C5E44E0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02" name="Google Shape;102;p10">
            <a:extLst>
              <a:ext uri="{FF2B5EF4-FFF2-40B4-BE49-F238E27FC236}">
                <a16:creationId xmlns:a16="http://schemas.microsoft.com/office/drawing/2014/main" id="{086CA5CA-5421-5D4B-5B8F-4E85198AED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5287" y="981075"/>
            <a:ext cx="8291512" cy="514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algn="just">
              <a:spcBef>
                <a:spcPts val="640"/>
              </a:spcBef>
              <a:buSzPts val="3200"/>
            </a:pP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tratar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-se de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exame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suficiência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validação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competências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),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não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ofertada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audiência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análise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/>
              <a:t>de </a:t>
            </a:r>
            <a:r>
              <a:rPr lang="en-US" dirty="0" err="1"/>
              <a:t>prova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envio</a:t>
            </a:r>
            <a:r>
              <a:rPr lang="en-US" dirty="0"/>
              <a:t> de </a:t>
            </a:r>
            <a:r>
              <a:rPr lang="en-US" dirty="0" err="1"/>
              <a:t>prova</a:t>
            </a:r>
            <a:r>
              <a:rPr lang="en-US" dirty="0"/>
              <a:t> a(o) </a:t>
            </a:r>
            <a:r>
              <a:rPr lang="en-US" dirty="0" err="1"/>
              <a:t>testando</a:t>
            </a:r>
            <a:r>
              <a:rPr lang="en-US" dirty="0"/>
              <a:t>(a) </a:t>
            </a: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aplicação</a:t>
            </a:r>
            <a:r>
              <a:rPr lang="en-US" dirty="0"/>
              <a:t>.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endParaRPr lang="en-US"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dirty="0"/>
              <a:t>As </a:t>
            </a:r>
            <a:r>
              <a:rPr lang="en-US" dirty="0" err="1"/>
              <a:t>provas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de </a:t>
            </a:r>
            <a:r>
              <a:rPr lang="en-US" dirty="0" err="1"/>
              <a:t>múltipla</a:t>
            </a:r>
            <a:r>
              <a:rPr lang="en-US" dirty="0"/>
              <a:t> </a:t>
            </a:r>
            <a:r>
              <a:rPr lang="en-US" dirty="0" err="1"/>
              <a:t>escolha</a:t>
            </a:r>
            <a:r>
              <a:rPr lang="en-US" dirty="0"/>
              <a:t>, e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inferiores</a:t>
            </a:r>
            <a:r>
              <a:rPr lang="en-US" dirty="0"/>
              <a:t> a </a:t>
            </a:r>
            <a:r>
              <a:rPr lang="en-US" dirty="0" err="1"/>
              <a:t>média</a:t>
            </a:r>
            <a:r>
              <a:rPr lang="en-US" dirty="0"/>
              <a:t> </a:t>
            </a:r>
            <a:r>
              <a:rPr lang="en-US" dirty="0" err="1"/>
              <a:t>mínima</a:t>
            </a:r>
            <a:r>
              <a:rPr lang="en-US" dirty="0"/>
              <a:t> para </a:t>
            </a:r>
            <a:r>
              <a:rPr lang="en-US" dirty="0" err="1"/>
              <a:t>aprovação</a:t>
            </a:r>
            <a:r>
              <a:rPr lang="en-US" dirty="0"/>
              <a:t> (7,0)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recorrigidos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protocolo</a:t>
            </a:r>
            <a:r>
              <a:rPr lang="en-US" dirty="0"/>
              <a:t>.</a:t>
            </a:r>
            <a:endParaRPr dirty="0"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3083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453286F8-4334-16BA-885D-41C36595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>
            <a:extLst>
              <a:ext uri="{FF2B5EF4-FFF2-40B4-BE49-F238E27FC236}">
                <a16:creationId xmlns:a16="http://schemas.microsoft.com/office/drawing/2014/main" id="{D062A698-1653-2252-35EF-CBB9015194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02" name="Google Shape;102;p10">
            <a:extLst>
              <a:ext uri="{FF2B5EF4-FFF2-40B4-BE49-F238E27FC236}">
                <a16:creationId xmlns:a16="http://schemas.microsoft.com/office/drawing/2014/main" id="{83DD20D1-9445-436B-C002-E78ABB2AA1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5287" y="981075"/>
            <a:ext cx="8291512" cy="514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algn="just">
              <a:spcBef>
                <a:spcPts val="640"/>
              </a:spcBef>
              <a:buSzPts val="3200"/>
            </a:pPr>
            <a:r>
              <a:rPr lang="en-US" dirty="0"/>
              <a:t>O </a:t>
            </a: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prova</a:t>
            </a:r>
            <a:r>
              <a:rPr lang="en-US" dirty="0"/>
              <a:t> do </a:t>
            </a:r>
            <a:r>
              <a:rPr lang="en-US" dirty="0" err="1"/>
              <a:t>ano</a:t>
            </a:r>
            <a:r>
              <a:rPr lang="en-US" dirty="0"/>
              <a:t> anterior </a:t>
            </a:r>
            <a:r>
              <a:rPr lang="en-US" dirty="0" err="1"/>
              <a:t>poderá</a:t>
            </a:r>
            <a:r>
              <a:rPr lang="en-US" dirty="0"/>
              <a:t> ser </a:t>
            </a:r>
            <a:r>
              <a:rPr lang="en-US" dirty="0" err="1"/>
              <a:t>conferido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ufcspa.edu.br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sobre</a:t>
            </a:r>
            <a:r>
              <a:rPr lang="en-US" dirty="0">
                <a:hlinkClick r:id="rId3"/>
              </a:rPr>
              <a:t>-a-</a:t>
            </a:r>
            <a:r>
              <a:rPr lang="en-US" dirty="0" err="1">
                <a:hlinkClick r:id="rId3"/>
              </a:rPr>
              <a:t>ufcspa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internacional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idiomas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validacao</a:t>
            </a:r>
            <a:r>
              <a:rPr lang="en-US" dirty="0">
                <a:hlinkClick r:id="rId3"/>
              </a:rPr>
              <a:t>-de-</a:t>
            </a:r>
            <a:r>
              <a:rPr lang="en-US" dirty="0" err="1">
                <a:hlinkClick r:id="rId3"/>
              </a:rPr>
              <a:t>competencias</a:t>
            </a: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189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body" idx="1"/>
          </p:nvPr>
        </p:nvSpPr>
        <p:spPr>
          <a:xfrm>
            <a:off x="395287" y="981075"/>
            <a:ext cx="8291512" cy="514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O(a)s discentes que obtiverem o resultado dispensado(a)s deverão conferir ao longo do respectivo semestre letivo o registro da dispensa no seu histórico escolar.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dc6afb2378_0_5"/>
          <p:cNvSpPr txBox="1">
            <a:spLocks noGrp="1"/>
          </p:cNvSpPr>
          <p:nvPr>
            <p:ph type="title"/>
          </p:nvPr>
        </p:nvSpPr>
        <p:spPr>
          <a:xfrm>
            <a:off x="395275" y="188912"/>
            <a:ext cx="8291525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br>
              <a:rPr lang="en-US" dirty="0"/>
            </a:br>
            <a:r>
              <a:rPr lang="en-US" dirty="0" err="1"/>
              <a:t>Leitura</a:t>
            </a:r>
            <a:r>
              <a:rPr lang="en-US" dirty="0"/>
              <a:t> e </a:t>
            </a:r>
            <a:r>
              <a:rPr lang="en-US" dirty="0" err="1"/>
              <a:t>Interpretação</a:t>
            </a:r>
            <a:r>
              <a:rPr lang="en-US" dirty="0"/>
              <a:t> Textual II 2026/2</a:t>
            </a:r>
            <a:br>
              <a:rPr lang="en-US" dirty="0"/>
            </a:br>
            <a:endParaRPr dirty="0"/>
          </a:p>
        </p:txBody>
      </p:sp>
      <p:sp>
        <p:nvSpPr>
          <p:cNvPr id="114" name="Google Shape;114;gdc6afb2378_0_5"/>
          <p:cNvSpPr txBox="1">
            <a:spLocks noGrp="1"/>
          </p:cNvSpPr>
          <p:nvPr>
            <p:ph type="body" idx="1"/>
          </p:nvPr>
        </p:nvSpPr>
        <p:spPr>
          <a:xfrm>
            <a:off x="258900" y="908012"/>
            <a:ext cx="8626200" cy="51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2800" b="1" dirty="0">
                <a:solidFill>
                  <a:srgbClr val="00FFFF"/>
                </a:solidFill>
              </a:rPr>
              <a:t>10/08</a:t>
            </a:r>
            <a:r>
              <a:rPr lang="en-US" sz="2800" dirty="0"/>
              <a:t>, 2ªf: </a:t>
            </a:r>
            <a:r>
              <a:rPr lang="en-US" sz="2800" dirty="0" err="1"/>
              <a:t>Sessão</a:t>
            </a:r>
            <a:r>
              <a:rPr lang="en-US" sz="2800" dirty="0"/>
              <a:t> de </a:t>
            </a:r>
            <a:r>
              <a:rPr lang="en-US" sz="2800" dirty="0" err="1"/>
              <a:t>orientação</a:t>
            </a:r>
            <a:r>
              <a:rPr lang="en-US" sz="2800" dirty="0"/>
              <a:t> GOOGLE MEET, </a:t>
            </a:r>
            <a:r>
              <a:rPr lang="en-US" sz="2800" dirty="0" err="1"/>
              <a:t>às</a:t>
            </a:r>
            <a:r>
              <a:rPr lang="en-US" sz="2800" dirty="0"/>
              <a:t> 17:30 horas.</a:t>
            </a:r>
            <a:endParaRPr sz="2800" dirty="0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en-US" sz="2800" b="1" dirty="0">
                <a:solidFill>
                  <a:srgbClr val="00FFFF"/>
                </a:solidFill>
              </a:rPr>
              <a:t>12 a 13/08</a:t>
            </a:r>
            <a:r>
              <a:rPr lang="en-US" sz="2800" dirty="0"/>
              <a:t>: </a:t>
            </a:r>
            <a:r>
              <a:rPr lang="en-US" sz="2800" dirty="0" err="1"/>
              <a:t>Inscrição</a:t>
            </a:r>
            <a:r>
              <a:rPr lang="en-US" sz="2800" dirty="0"/>
              <a:t> Exame PORTAL DO ALUNO, das 08:00 de 12/08 </a:t>
            </a:r>
            <a:r>
              <a:rPr lang="en-US" sz="2800" dirty="0" err="1"/>
              <a:t>às</a:t>
            </a:r>
            <a:r>
              <a:rPr lang="en-US" sz="2800" dirty="0"/>
              <a:t> 17:00 horas de 13/08.  </a:t>
            </a:r>
            <a:endParaRPr sz="2800" dirty="0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en-US" sz="2800" b="1" dirty="0">
                <a:solidFill>
                  <a:srgbClr val="00FFFF"/>
                </a:solidFill>
              </a:rPr>
              <a:t>14/08:</a:t>
            </a:r>
            <a:r>
              <a:rPr lang="en-US" sz="2800" dirty="0"/>
              <a:t> </a:t>
            </a:r>
            <a:r>
              <a:rPr lang="en-US" sz="2800" dirty="0" err="1"/>
              <a:t>Divulgação</a:t>
            </a:r>
            <a:r>
              <a:rPr lang="en-US" sz="2800" dirty="0"/>
              <a:t> </a:t>
            </a:r>
            <a:r>
              <a:rPr lang="en-US" sz="2800" dirty="0" err="1"/>
              <a:t>divisão</a:t>
            </a:r>
            <a:r>
              <a:rPr lang="en-US" sz="2800" dirty="0"/>
              <a:t> </a:t>
            </a:r>
            <a:r>
              <a:rPr lang="en-US" sz="2800" dirty="0" err="1"/>
              <a:t>turmas</a:t>
            </a:r>
            <a:r>
              <a:rPr lang="en-US" sz="2800" dirty="0"/>
              <a:t>/salas no Portal do </a:t>
            </a:r>
            <a:r>
              <a:rPr lang="en-US" sz="2800" dirty="0" err="1"/>
              <a:t>Aluno</a:t>
            </a:r>
            <a:r>
              <a:rPr lang="en-US" sz="2800" dirty="0"/>
              <a:t> (</a:t>
            </a:r>
            <a:r>
              <a:rPr lang="en-US" sz="2800" dirty="0" err="1"/>
              <a:t>Até</a:t>
            </a:r>
            <a:r>
              <a:rPr lang="en-US" sz="2800" dirty="0"/>
              <a:t> </a:t>
            </a:r>
            <a:r>
              <a:rPr lang="en-US" sz="2800" dirty="0" err="1"/>
              <a:t>às</a:t>
            </a:r>
            <a:r>
              <a:rPr lang="en-US" sz="2800" dirty="0"/>
              <a:t> 15:00 horas)</a:t>
            </a:r>
            <a:endParaRPr sz="2800" dirty="0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en-US" sz="2800" b="1" dirty="0">
                <a:solidFill>
                  <a:srgbClr val="00FFFF"/>
                </a:solidFill>
              </a:rPr>
              <a:t>15/08</a:t>
            </a:r>
            <a:r>
              <a:rPr lang="en-US" sz="2800" dirty="0"/>
              <a:t>, </a:t>
            </a:r>
            <a:r>
              <a:rPr lang="en-US" sz="2800" dirty="0" err="1"/>
              <a:t>Aplicação</a:t>
            </a:r>
            <a:r>
              <a:rPr lang="en-US" sz="2800" dirty="0"/>
              <a:t> do Exame </a:t>
            </a:r>
            <a:r>
              <a:rPr lang="en-US" sz="2800" dirty="0" err="1"/>
              <a:t>Presencial</a:t>
            </a:r>
            <a:r>
              <a:rPr lang="en-US" sz="2800" dirty="0"/>
              <a:t>.</a:t>
            </a:r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endParaRPr sz="2800" dirty="0"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452a094b83_0_6"/>
          <p:cNvSpPr txBox="1">
            <a:spLocks noGrp="1"/>
          </p:cNvSpPr>
          <p:nvPr>
            <p:ph type="title"/>
          </p:nvPr>
        </p:nvSpPr>
        <p:spPr>
          <a:xfrm>
            <a:off x="395275" y="188912"/>
            <a:ext cx="82914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br>
              <a:rPr lang="en-US"/>
            </a:br>
            <a:r>
              <a:rPr lang="en-US"/>
              <a:t>Leitura e Interpretação Textual II 2022/2</a:t>
            </a:r>
            <a:br>
              <a:rPr lang="en-US"/>
            </a:br>
            <a:endParaRPr/>
          </a:p>
        </p:txBody>
      </p:sp>
      <p:sp>
        <p:nvSpPr>
          <p:cNvPr id="120" name="Google Shape;120;g3452a094b83_0_6"/>
          <p:cNvSpPr txBox="1">
            <a:spLocks noGrp="1"/>
          </p:cNvSpPr>
          <p:nvPr>
            <p:ph type="body" idx="1"/>
          </p:nvPr>
        </p:nvSpPr>
        <p:spPr>
          <a:xfrm>
            <a:off x="258900" y="908012"/>
            <a:ext cx="8626200" cy="51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2800" b="1" dirty="0">
                <a:solidFill>
                  <a:srgbClr val="00FFFF"/>
                </a:solidFill>
              </a:rPr>
              <a:t>18/08 - </a:t>
            </a:r>
            <a:r>
              <a:rPr lang="en-US" sz="2800" dirty="0" err="1"/>
              <a:t>Divulgação</a:t>
            </a:r>
            <a:r>
              <a:rPr lang="en-US" sz="2800" dirty="0"/>
              <a:t> dos </a:t>
            </a:r>
            <a:r>
              <a:rPr lang="en-US" sz="2800" dirty="0" err="1"/>
              <a:t>Resultados</a:t>
            </a:r>
            <a:r>
              <a:rPr lang="en-US" sz="2800" dirty="0"/>
              <a:t> no Portal do </a:t>
            </a:r>
            <a:r>
              <a:rPr lang="en-US" sz="2800" dirty="0" err="1"/>
              <a:t>Aluno</a:t>
            </a:r>
            <a:r>
              <a:rPr lang="en-US" sz="2800" dirty="0"/>
              <a:t> (a </a:t>
            </a:r>
            <a:r>
              <a:rPr lang="en-US" sz="2800" dirty="0" err="1"/>
              <a:t>partir</a:t>
            </a:r>
            <a:r>
              <a:rPr lang="en-US" sz="2800" dirty="0"/>
              <a:t> das 18:00 horas ) </a:t>
            </a:r>
            <a:endParaRPr sz="2800"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2800" b="1" dirty="0">
                <a:solidFill>
                  <a:srgbClr val="00FFFF"/>
                </a:solidFill>
              </a:rPr>
              <a:t>19 a 20/08 - </a:t>
            </a:r>
            <a:r>
              <a:rPr lang="en-US" sz="2800" dirty="0" err="1"/>
              <a:t>Solicitação</a:t>
            </a:r>
            <a:r>
              <a:rPr lang="en-US" sz="2800" dirty="0"/>
              <a:t> de </a:t>
            </a:r>
            <a:r>
              <a:rPr lang="en-US" sz="2800" dirty="0" err="1"/>
              <a:t>Matrícula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Disciplina</a:t>
            </a:r>
            <a:r>
              <a:rPr lang="en-US" sz="2800" dirty="0"/>
              <a:t> de </a:t>
            </a:r>
            <a:r>
              <a:rPr lang="en-US" sz="2800" dirty="0" err="1"/>
              <a:t>Leitura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Interpretação</a:t>
            </a:r>
            <a:r>
              <a:rPr lang="en-US" sz="2800" dirty="0"/>
              <a:t> Textual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Língua</a:t>
            </a:r>
            <a:r>
              <a:rPr lang="en-US" sz="2800" dirty="0"/>
              <a:t> </a:t>
            </a:r>
            <a:r>
              <a:rPr lang="en-US" sz="2800" dirty="0" err="1"/>
              <a:t>Inglesa</a:t>
            </a:r>
            <a:r>
              <a:rPr lang="en-US" sz="2800" dirty="0"/>
              <a:t> II (No Portal do </a:t>
            </a:r>
            <a:r>
              <a:rPr lang="en-US" sz="2800" dirty="0" err="1"/>
              <a:t>Aluno</a:t>
            </a:r>
            <a:r>
              <a:rPr lang="en-US" sz="2800" dirty="0"/>
              <a:t>, das 8h de 19/08 </a:t>
            </a:r>
            <a:r>
              <a:rPr lang="en-US" sz="2800" dirty="0" err="1"/>
              <a:t>até</a:t>
            </a:r>
            <a:r>
              <a:rPr lang="en-US" sz="2800" dirty="0"/>
              <a:t> </a:t>
            </a:r>
            <a:r>
              <a:rPr lang="en-US" sz="2800" dirty="0" err="1"/>
              <a:t>às</a:t>
            </a:r>
            <a:r>
              <a:rPr lang="en-US" sz="2800" dirty="0"/>
              <a:t> 17:00 de 20/08) </a:t>
            </a:r>
            <a:endParaRPr sz="2800"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2800" b="1" dirty="0">
                <a:solidFill>
                  <a:srgbClr val="00FFFF"/>
                </a:solidFill>
              </a:rPr>
              <a:t>21/08 -</a:t>
            </a:r>
            <a:r>
              <a:rPr lang="en-US" sz="2800" dirty="0" err="1"/>
              <a:t>Resultado</a:t>
            </a:r>
            <a:r>
              <a:rPr lang="en-US" sz="2800" dirty="0"/>
              <a:t> da </a:t>
            </a:r>
            <a:r>
              <a:rPr lang="en-US" sz="2800" dirty="0" err="1"/>
              <a:t>Solicitação</a:t>
            </a:r>
            <a:r>
              <a:rPr lang="en-US" sz="2800" dirty="0"/>
              <a:t> de </a:t>
            </a:r>
            <a:r>
              <a:rPr lang="en-US" sz="2800" dirty="0" err="1"/>
              <a:t>Matrícula</a:t>
            </a:r>
            <a:r>
              <a:rPr lang="en-US" sz="2800" dirty="0"/>
              <a:t> (A </a:t>
            </a:r>
            <a:r>
              <a:rPr lang="en-US" sz="2800" dirty="0" err="1"/>
              <a:t>partir</a:t>
            </a:r>
            <a:r>
              <a:rPr lang="en-US" sz="2800" dirty="0"/>
              <a:t> das 16:00 horas) </a:t>
            </a:r>
            <a:endParaRPr sz="2800"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2800" b="1" dirty="0">
                <a:solidFill>
                  <a:srgbClr val="00FFFF"/>
                </a:solidFill>
              </a:rPr>
              <a:t>24/08-</a:t>
            </a:r>
            <a:r>
              <a:rPr lang="en-US" sz="2800" dirty="0"/>
              <a:t> </a:t>
            </a:r>
            <a:r>
              <a:rPr lang="en-US" sz="2800" dirty="0" err="1"/>
              <a:t>Início</a:t>
            </a:r>
            <a:r>
              <a:rPr lang="en-US" sz="2800" dirty="0"/>
              <a:t> das Aulas da </a:t>
            </a:r>
            <a:r>
              <a:rPr lang="en-US" sz="2800" dirty="0" err="1"/>
              <a:t>Disciplina</a:t>
            </a:r>
            <a:r>
              <a:rPr lang="en-US" sz="2800" dirty="0"/>
              <a:t> </a:t>
            </a:r>
            <a:endParaRPr sz="2800" dirty="0"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26" name="Google Shape;126;p12"/>
          <p:cNvSpPr txBox="1">
            <a:spLocks noGrp="1"/>
          </p:cNvSpPr>
          <p:nvPr>
            <p:ph type="body" idx="1"/>
          </p:nvPr>
        </p:nvSpPr>
        <p:spPr>
          <a:xfrm>
            <a:off x="457200" y="1225025"/>
            <a:ext cx="8960400" cy="49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aplicação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exame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disciplina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</a:t>
            </a:r>
            <a:r>
              <a:rPr lang="en-US" sz="3200" b="1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II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acontecerá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/>
              <a:t>sábado</a:t>
            </a:r>
            <a:r>
              <a:rPr lang="en-US" dirty="0"/>
              <a:t> 15/08 </a:t>
            </a:r>
            <a:endParaRPr dirty="0"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dirty="0"/>
              <a:t>08:00 </a:t>
            </a:r>
            <a:r>
              <a:rPr lang="en-US" dirty="0" err="1"/>
              <a:t>às</a:t>
            </a:r>
            <a:r>
              <a:rPr lang="en-US" dirty="0"/>
              <a:t> 10:00</a:t>
            </a:r>
            <a:endParaRPr dirty="0"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dirty="0"/>
              <a:t>10:45 </a:t>
            </a:r>
            <a:r>
              <a:rPr lang="en-US" dirty="0" err="1"/>
              <a:t>às</a:t>
            </a:r>
            <a:r>
              <a:rPr lang="en-US" dirty="0"/>
              <a:t> 12:45</a:t>
            </a:r>
            <a:endParaRPr dirty="0"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dirty="0"/>
              <a:t>14:00 </a:t>
            </a:r>
            <a:r>
              <a:rPr lang="en-US" dirty="0" err="1"/>
              <a:t>às</a:t>
            </a:r>
            <a:r>
              <a:rPr lang="en-US" dirty="0"/>
              <a:t> 16:00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FFFF"/>
                </a:solidFill>
              </a:rPr>
              <a:t>OBRIGATÓRIO PORTAR DOCUMENTO ATUALIZADO COM FOTO PARA REALIZAR A PROVA. </a:t>
            </a:r>
            <a:endParaRPr b="1" dirty="0">
              <a:solidFill>
                <a:srgbClr val="00FFFF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FFFF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B286897D-E0E8-D766-3C4D-512B030C5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">
            <a:extLst>
              <a:ext uri="{FF2B5EF4-FFF2-40B4-BE49-F238E27FC236}">
                <a16:creationId xmlns:a16="http://schemas.microsoft.com/office/drawing/2014/main" id="{99555FBD-B53D-190E-1068-934D99FC11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26" name="Google Shape;126;p12">
            <a:extLst>
              <a:ext uri="{FF2B5EF4-FFF2-40B4-BE49-F238E27FC236}">
                <a16:creationId xmlns:a16="http://schemas.microsoft.com/office/drawing/2014/main" id="{4EF1A6C8-D1EF-4B6A-6540-D7A97DDD4D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225025"/>
            <a:ext cx="8960400" cy="49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00FFFF"/>
                </a:solidFill>
              </a:rPr>
              <a:t>Discentes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Sabatistas</a:t>
            </a:r>
            <a:r>
              <a:rPr lang="en-US" b="1" dirty="0">
                <a:solidFill>
                  <a:srgbClr val="00FFFF"/>
                </a:solidFill>
              </a:rPr>
              <a:t>: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FFFF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chemeClr val="bg1"/>
                </a:solidFill>
              </a:rPr>
              <a:t>Poderão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solicitar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aplicação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em</a:t>
            </a:r>
            <a:r>
              <a:rPr lang="en-US" b="1" dirty="0">
                <a:solidFill>
                  <a:schemeClr val="bg1"/>
                </a:solidFill>
              </a:rPr>
              <a:t> data especial </a:t>
            </a:r>
            <a:r>
              <a:rPr lang="en-US" b="1" dirty="0" err="1">
                <a:solidFill>
                  <a:schemeClr val="bg1"/>
                </a:solidFill>
              </a:rPr>
              <a:t>mediante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abertura</a:t>
            </a:r>
            <a:r>
              <a:rPr lang="en-US" b="1" dirty="0">
                <a:solidFill>
                  <a:schemeClr val="bg1"/>
                </a:solidFill>
              </a:rPr>
              <a:t> de </a:t>
            </a:r>
            <a:r>
              <a:rPr lang="en-US" b="1" dirty="0" err="1">
                <a:solidFill>
                  <a:schemeClr val="bg1"/>
                </a:solidFill>
              </a:rPr>
              <a:t>processo</a:t>
            </a:r>
            <a:r>
              <a:rPr lang="en-US" b="1" dirty="0">
                <a:solidFill>
                  <a:schemeClr val="bg1"/>
                </a:solidFill>
              </a:rPr>
              <a:t> no SEI para o Departamento de </a:t>
            </a:r>
            <a:r>
              <a:rPr lang="en-US" b="1" dirty="0" err="1">
                <a:solidFill>
                  <a:schemeClr val="bg1"/>
                </a:solidFill>
              </a:rPr>
              <a:t>Educação</a:t>
            </a:r>
            <a:r>
              <a:rPr lang="en-US" b="1" dirty="0">
                <a:solidFill>
                  <a:schemeClr val="bg1"/>
                </a:solidFill>
              </a:rPr>
              <a:t> e </a:t>
            </a:r>
            <a:r>
              <a:rPr lang="en-US" b="1" dirty="0" err="1">
                <a:solidFill>
                  <a:schemeClr val="bg1"/>
                </a:solidFill>
              </a:rPr>
              <a:t>Humanidades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informando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seu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curso</a:t>
            </a:r>
            <a:r>
              <a:rPr lang="en-US" b="1" dirty="0">
                <a:solidFill>
                  <a:schemeClr val="bg1"/>
                </a:solidFill>
              </a:rPr>
              <a:t> e </a:t>
            </a:r>
            <a:r>
              <a:rPr lang="en-US" b="1" dirty="0" err="1">
                <a:solidFill>
                  <a:schemeClr val="bg1"/>
                </a:solidFill>
              </a:rPr>
              <a:t>anexando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comprovante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lavrado</a:t>
            </a:r>
            <a:r>
              <a:rPr lang="en-US" b="1" dirty="0">
                <a:solidFill>
                  <a:schemeClr val="bg1"/>
                </a:solidFill>
              </a:rPr>
              <a:t> pela </a:t>
            </a:r>
            <a:r>
              <a:rPr lang="en-US" b="1" dirty="0" err="1">
                <a:solidFill>
                  <a:schemeClr val="bg1"/>
                </a:solidFill>
              </a:rPr>
              <a:t>instituição</a:t>
            </a:r>
            <a:r>
              <a:rPr lang="en-US" b="1" dirty="0">
                <a:solidFill>
                  <a:schemeClr val="bg1"/>
                </a:solidFill>
              </a:rPr>
              <a:t> religiosa a </a:t>
            </a:r>
            <a:r>
              <a:rPr lang="en-US" b="1" dirty="0" err="1">
                <a:solidFill>
                  <a:schemeClr val="bg1"/>
                </a:solidFill>
              </a:rPr>
              <a:t>que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é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afiliado</a:t>
            </a:r>
            <a:r>
              <a:rPr lang="en-US" b="1" dirty="0">
                <a:solidFill>
                  <a:schemeClr val="bg1"/>
                </a:solidFill>
              </a:rPr>
              <a:t>(a).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FFFF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FFFF"/>
                </a:solidFill>
              </a:rPr>
              <a:t>Data da </a:t>
            </a:r>
            <a:r>
              <a:rPr lang="en-US" b="1" dirty="0" err="1">
                <a:solidFill>
                  <a:srgbClr val="00FFFF"/>
                </a:solidFill>
              </a:rPr>
              <a:t>Aplicação</a:t>
            </a:r>
            <a:r>
              <a:rPr lang="en-US" b="1" dirty="0">
                <a:solidFill>
                  <a:srgbClr val="00FFFF"/>
                </a:solidFill>
              </a:rPr>
              <a:t>: 17/08 – 14:00 - Sala 715 do </a:t>
            </a:r>
            <a:r>
              <a:rPr lang="en-US" b="1" dirty="0" err="1">
                <a:solidFill>
                  <a:srgbClr val="00FFFF"/>
                </a:solidFill>
              </a:rPr>
              <a:t>Prédio</a:t>
            </a:r>
            <a:r>
              <a:rPr lang="en-US" b="1" dirty="0">
                <a:solidFill>
                  <a:srgbClr val="00FFFF"/>
                </a:solidFill>
              </a:rPr>
              <a:t> 2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FFFF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5947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dc6afb2378_0_10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32" name="Google Shape;132;gdc6afb2378_0_10"/>
          <p:cNvSpPr txBox="1">
            <a:spLocks noGrp="1"/>
          </p:cNvSpPr>
          <p:nvPr>
            <p:ph type="body" idx="1"/>
          </p:nvPr>
        </p:nvSpPr>
        <p:spPr>
          <a:xfrm>
            <a:off x="204100" y="1196975"/>
            <a:ext cx="8858400" cy="49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Char char="-"/>
            </a:pPr>
            <a:r>
              <a:rPr lang="en-US" dirty="0" err="1"/>
              <a:t>Apenas</a:t>
            </a:r>
            <a:r>
              <a:rPr lang="en-US" dirty="0"/>
              <a:t> para </a:t>
            </a:r>
            <a:r>
              <a:rPr lang="en-US" dirty="0" err="1"/>
              <a:t>alunos</a:t>
            </a:r>
            <a:r>
              <a:rPr lang="en-US" dirty="0"/>
              <a:t> </a:t>
            </a:r>
            <a:r>
              <a:rPr lang="en-US" dirty="0" err="1"/>
              <a:t>devidamente</a:t>
            </a:r>
            <a:r>
              <a:rPr lang="en-US" dirty="0"/>
              <a:t> </a:t>
            </a:r>
            <a:r>
              <a:rPr lang="en-US" dirty="0" err="1"/>
              <a:t>inscritos</a:t>
            </a:r>
            <a:r>
              <a:rPr lang="en-US" dirty="0"/>
              <a:t>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dirty="0" err="1"/>
              <a:t>Portar</a:t>
            </a:r>
            <a:r>
              <a:rPr lang="en-US" dirty="0"/>
              <a:t> </a:t>
            </a:r>
            <a:r>
              <a:rPr lang="en-US" dirty="0" err="1"/>
              <a:t>documento</a:t>
            </a:r>
            <a:r>
              <a:rPr lang="en-US" dirty="0"/>
              <a:t> com </a:t>
            </a:r>
            <a:r>
              <a:rPr lang="en-US" dirty="0" err="1"/>
              <a:t>foto</a:t>
            </a:r>
            <a:r>
              <a:rPr lang="en-US" dirty="0"/>
              <a:t> </a:t>
            </a:r>
            <a:r>
              <a:rPr lang="en-US" dirty="0" err="1"/>
              <a:t>atualizado</a:t>
            </a:r>
            <a:r>
              <a:rPr lang="en-US" dirty="0"/>
              <a:t>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dirty="0" err="1"/>
              <a:t>Prova</a:t>
            </a:r>
            <a:r>
              <a:rPr lang="en-US" dirty="0"/>
              <a:t> a </a:t>
            </a:r>
            <a:r>
              <a:rPr lang="en-US" dirty="0" err="1"/>
              <a:t>caneta</a:t>
            </a:r>
            <a:r>
              <a:rPr lang="en-US" dirty="0"/>
              <a:t>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dirty="0"/>
              <a:t>Sem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dispositivos</a:t>
            </a:r>
            <a:r>
              <a:rPr lang="en-US" dirty="0"/>
              <a:t> </a:t>
            </a:r>
            <a:r>
              <a:rPr lang="en-US" dirty="0" err="1"/>
              <a:t>eletrônicos</a:t>
            </a:r>
            <a:r>
              <a:rPr lang="en-US" dirty="0"/>
              <a:t>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dirty="0"/>
              <a:t>Uso de </a:t>
            </a:r>
            <a:r>
              <a:rPr lang="en-US" dirty="0" err="1"/>
              <a:t>dicionário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papel</a:t>
            </a:r>
            <a:r>
              <a:rPr lang="en-US" dirty="0"/>
              <a:t> </a:t>
            </a:r>
            <a:r>
              <a:rPr lang="en-US" dirty="0" err="1"/>
              <a:t>permitido</a:t>
            </a:r>
            <a:r>
              <a:rPr lang="en-US" dirty="0"/>
              <a:t>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dirty="0"/>
              <a:t>Estar no local de </a:t>
            </a:r>
            <a:r>
              <a:rPr lang="en-US" dirty="0" err="1"/>
              <a:t>prova</a:t>
            </a:r>
            <a:r>
              <a:rPr lang="en-US" dirty="0"/>
              <a:t> com 15 </a:t>
            </a:r>
            <a:r>
              <a:rPr lang="en-US" dirty="0" err="1"/>
              <a:t>minutos</a:t>
            </a:r>
            <a:r>
              <a:rPr lang="en-US" dirty="0"/>
              <a:t> de </a:t>
            </a:r>
            <a:r>
              <a:rPr lang="en-US" dirty="0" err="1"/>
              <a:t>antecedência</a:t>
            </a:r>
            <a:r>
              <a:rPr lang="en-US" dirty="0"/>
              <a:t>. </a:t>
            </a:r>
            <a:r>
              <a:rPr lang="en-US" dirty="0" err="1">
                <a:solidFill>
                  <a:srgbClr val="FF0000"/>
                </a:solidFill>
              </a:rPr>
              <a:t>Após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início</a:t>
            </a:r>
            <a:r>
              <a:rPr lang="en-US" dirty="0">
                <a:solidFill>
                  <a:srgbClr val="FF0000"/>
                </a:solidFill>
              </a:rPr>
              <a:t> da </a:t>
            </a:r>
            <a:r>
              <a:rPr lang="en-US" dirty="0" err="1">
                <a:solidFill>
                  <a:srgbClr val="FF0000"/>
                </a:solidFill>
              </a:rPr>
              <a:t>prova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não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será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mais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permitida</a:t>
            </a:r>
            <a:r>
              <a:rPr lang="en-US" dirty="0">
                <a:solidFill>
                  <a:srgbClr val="FF0000"/>
                </a:solidFill>
              </a:rPr>
              <a:t> a entrada.</a:t>
            </a:r>
            <a:endParaRPr dirty="0">
              <a:solidFill>
                <a:srgbClr val="FF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 b="1" dirty="0">
              <a:solidFill>
                <a:srgbClr val="00FFFF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dc6afb2378_0_15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38" name="Google Shape;138;gdc6afb2378_0_15"/>
          <p:cNvSpPr txBox="1">
            <a:spLocks noGrp="1"/>
          </p:cNvSpPr>
          <p:nvPr>
            <p:ph type="body" idx="1"/>
          </p:nvPr>
        </p:nvSpPr>
        <p:spPr>
          <a:xfrm>
            <a:off x="204100" y="1196975"/>
            <a:ext cx="8858400" cy="49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marR="0" lvl="0" indent="-2540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 exame será uma prova de múltipla escolha de 10 a 12 questões de interpretação de um Estudo Transversal nas Ciências da Saúde publicado originalmente em língua inglesa.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dc6afb2378_0_20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44" name="Google Shape;144;gdc6afb2378_0_20"/>
          <p:cNvSpPr txBox="1">
            <a:spLocks noGrp="1"/>
          </p:cNvSpPr>
          <p:nvPr>
            <p:ph type="body" idx="1"/>
          </p:nvPr>
        </p:nvSpPr>
        <p:spPr>
          <a:xfrm>
            <a:off x="204100" y="1196975"/>
            <a:ext cx="8858400" cy="49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540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FFFF"/>
              </a:buClr>
              <a:buSzPts val="1800"/>
              <a:buChar char="•"/>
            </a:pPr>
            <a:r>
              <a:rPr lang="en-US" b="1">
                <a:solidFill>
                  <a:srgbClr val="00FFFF"/>
                </a:solidFill>
              </a:rPr>
              <a:t>A aplicação terá 2h (duas horas) de duração e não haverá prorrogação do tempo de prova em hipótese alguma. </a:t>
            </a:r>
            <a:r>
              <a:rPr lang="en-US" b="1"/>
              <a:t>O exame iniciará pontualmente no horário marcado e encerrará exatamente duas horas depois. 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b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59" name="Google Shape;59;p2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endParaRPr sz="4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ORIENTAÇÕES SOBRE AS DI</a:t>
            </a:r>
            <a:r>
              <a:rPr lang="en-US" sz="4400" dirty="0"/>
              <a:t>S</a:t>
            </a:r>
            <a:r>
              <a:rPr lang="en-US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CIPLINAS OBRIGATÓRIAS DE LÍNGUA INGLESA NO </a:t>
            </a:r>
            <a:r>
              <a:rPr lang="en-US" sz="4400" dirty="0"/>
              <a:t>SEMESTRE</a:t>
            </a:r>
            <a:r>
              <a:rPr lang="en-US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LETIVO DE 2026/2</a:t>
            </a:r>
            <a:endParaRPr sz="4400" dirty="0"/>
          </a:p>
          <a:p>
            <a:pPr marL="0" marR="0" lvl="0" indent="0" algn="ctr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br>
              <a:rPr lang="en-US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dirty="0" err="1"/>
              <a:t>O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/>
              <a:t>r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esultados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serão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divulgados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no PORTAL DO AL</a:t>
            </a:r>
            <a:r>
              <a:rPr lang="en-US" dirty="0"/>
              <a:t>UNO no </a:t>
            </a:r>
            <a:r>
              <a:rPr lang="en-US" dirty="0" err="1"/>
              <a:t>dia</a:t>
            </a:r>
            <a:r>
              <a:rPr lang="en-US" dirty="0"/>
              <a:t> 18/08 (a </a:t>
            </a:r>
            <a:r>
              <a:rPr lang="en-US" dirty="0" err="1"/>
              <a:t>partir</a:t>
            </a:r>
            <a:r>
              <a:rPr lang="en-US" dirty="0"/>
              <a:t> das 18:00).</a:t>
            </a:r>
            <a:endParaRPr dirty="0"/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dirty="0"/>
              <a:t>Quem </a:t>
            </a:r>
            <a:r>
              <a:rPr lang="en-US" dirty="0" err="1"/>
              <a:t>obtiver</a:t>
            </a:r>
            <a:r>
              <a:rPr lang="en-US" dirty="0"/>
              <a:t> o </a:t>
            </a:r>
            <a:r>
              <a:rPr lang="en-US" dirty="0" err="1"/>
              <a:t>resultado</a:t>
            </a:r>
            <a:r>
              <a:rPr lang="en-US" dirty="0"/>
              <a:t> NÃO DISPENSADO, </a:t>
            </a:r>
            <a:r>
              <a:rPr lang="en-US" dirty="0" err="1"/>
              <a:t>deverá</a:t>
            </a:r>
            <a:r>
              <a:rPr lang="en-US" dirty="0"/>
              <a:t>, OBRIGATORIAMENTE, </a:t>
            </a:r>
            <a:r>
              <a:rPr lang="en-US" dirty="0" err="1"/>
              <a:t>fazer</a:t>
            </a:r>
            <a:r>
              <a:rPr lang="en-US" dirty="0"/>
              <a:t> </a:t>
            </a:r>
            <a:r>
              <a:rPr lang="en-US" dirty="0" err="1"/>
              <a:t>matrícula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das </a:t>
            </a:r>
            <a:r>
              <a:rPr lang="en-US" dirty="0" err="1"/>
              <a:t>turmas</a:t>
            </a:r>
            <a:r>
              <a:rPr lang="en-US" dirty="0"/>
              <a:t> da </a:t>
            </a:r>
            <a:r>
              <a:rPr lang="en-US" dirty="0" err="1"/>
              <a:t>disciplina</a:t>
            </a:r>
            <a:r>
              <a:rPr lang="en-US" dirty="0"/>
              <a:t> </a:t>
            </a:r>
            <a:r>
              <a:rPr lang="en-US" dirty="0" err="1"/>
              <a:t>Leitura</a:t>
            </a:r>
            <a:r>
              <a:rPr lang="en-US" dirty="0"/>
              <a:t> e </a:t>
            </a:r>
            <a:r>
              <a:rPr lang="en-US" dirty="0" err="1"/>
              <a:t>Interpretação</a:t>
            </a:r>
            <a:r>
              <a:rPr lang="en-US" dirty="0"/>
              <a:t> Textual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Língua</a:t>
            </a:r>
            <a:r>
              <a:rPr lang="en-US" dirty="0"/>
              <a:t> </a:t>
            </a:r>
            <a:r>
              <a:rPr lang="en-US" dirty="0" err="1"/>
              <a:t>Inglesa</a:t>
            </a:r>
            <a:r>
              <a:rPr lang="en-US" dirty="0"/>
              <a:t> II no </a:t>
            </a:r>
            <a:r>
              <a:rPr lang="en-US" dirty="0" err="1"/>
              <a:t>período</a:t>
            </a:r>
            <a:r>
              <a:rPr lang="en-US" dirty="0"/>
              <a:t> entre 19/08 (a </a:t>
            </a:r>
            <a:r>
              <a:rPr lang="en-US" dirty="0" err="1"/>
              <a:t>partir</a:t>
            </a:r>
            <a:r>
              <a:rPr lang="en-US" dirty="0"/>
              <a:t> das 08:00 h) e 20/08 (</a:t>
            </a:r>
            <a:r>
              <a:rPr lang="en-US" dirty="0" err="1"/>
              <a:t>Até</a:t>
            </a:r>
            <a:r>
              <a:rPr lang="en-US" dirty="0"/>
              <a:t> 17:00 </a:t>
            </a:r>
            <a:r>
              <a:rPr lang="en-US" dirty="0" err="1"/>
              <a:t>hs</a:t>
            </a:r>
            <a:r>
              <a:rPr lang="en-US" dirty="0"/>
              <a:t>), via Portal do </a:t>
            </a:r>
            <a:r>
              <a:rPr lang="en-US" dirty="0" err="1"/>
              <a:t>Aluno</a:t>
            </a:r>
            <a:r>
              <a:rPr lang="en-US" dirty="0"/>
              <a:t>. </a:t>
            </a:r>
            <a:endParaRPr dirty="0"/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36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4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endParaRPr sz="4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CARACTERIZAÇÃO DA DISCIPLINA DE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E INTERPRETAÇÃO TEXTUAL EM LÍNGUA INGLESA II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EMENTA</a:t>
            </a:r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A disciplina aborda a leitura e a interpretação de textos acadêmico-científicos da área da saúde, e oportuniza o desenvolvimento de autonomia para identificação de diferentes registros, discursos e gêneros textuais.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/>
          </a:p>
          <a:p>
            <a:pPr marL="34290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OBJETIVOS GERAIS</a:t>
            </a:r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Identificar a organização discursiva própria do gênero </a:t>
            </a:r>
            <a:r>
              <a:rPr lang="en-US" i="1"/>
              <a:t>IMRD </a:t>
            </a:r>
            <a:r>
              <a:rPr lang="en-US"/>
              <a:t>(</a:t>
            </a:r>
            <a:r>
              <a:rPr lang="en-US" i="1"/>
              <a:t>Introduction, Methods, Results, Discussion</a:t>
            </a:r>
            <a:r>
              <a:rPr lang="en-US"/>
              <a:t>);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Distinguir entre fato e opinião em artigos de pesquisa nas Ciências da Saúde;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7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OBJETIVOS GERAIS</a:t>
            </a:r>
            <a:endParaRPr/>
          </a:p>
        </p:txBody>
      </p:sp>
      <p:sp>
        <p:nvSpPr>
          <p:cNvPr id="174" name="Google Shape;174;p37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Inferir o posicionamento dos autores do estudo científico com base no uso dos verbos no discurso indireto;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Reconhecer desenhos metodológicos observacionais e experimentais em relatos de pesquisa em língua inglesa.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OBJETIVOS ESPECÍFICOS</a:t>
            </a:r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/>
              <a:t>Ao final da disciplina, o(a)s aluno(a)s deverão estar apto(a)s a: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-11430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Aplicar o reconhecimento da organização discursiva </a:t>
            </a:r>
            <a:r>
              <a:rPr lang="en-US" i="1"/>
              <a:t>IMRD </a:t>
            </a:r>
            <a:r>
              <a:rPr lang="en-US"/>
              <a:t>(</a:t>
            </a:r>
            <a:r>
              <a:rPr lang="en-US" i="1"/>
              <a:t>Introduction, Methods, Results, Discussion</a:t>
            </a:r>
            <a:r>
              <a:rPr lang="en-US"/>
              <a:t>)</a:t>
            </a:r>
            <a:r>
              <a:rPr lang="en-US" i="1"/>
              <a:t> </a:t>
            </a:r>
            <a:r>
              <a:rPr lang="en-US"/>
              <a:t>na leitura de relatos de pesquisa em língua inglesa;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8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OBJETIVOS ESPECÍFICOS</a:t>
            </a:r>
            <a:endParaRPr/>
          </a:p>
        </p:txBody>
      </p:sp>
      <p:sp>
        <p:nvSpPr>
          <p:cNvPr id="186" name="Google Shape;186;p38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Ler e interpretar de maneira crítica as diferentes seções do artigo científico de pesquisa observacional e experimental; </a:t>
            </a:r>
            <a:endParaRPr/>
          </a:p>
          <a:p>
            <a:pPr marL="457200" lvl="0" indent="-34290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Ler e relatar de maneira resumida os principais aspectos dos artigos científicos de desenhos metodológicos observacionais e experimentais em língua inglesa.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CONTEÚDO PROGRAMÁTICO</a:t>
            </a:r>
            <a:endParaRPr/>
          </a:p>
        </p:txBody>
      </p:sp>
      <p:sp>
        <p:nvSpPr>
          <p:cNvPr id="192" name="Google Shape;192;p18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Introdução à organização discursiva </a:t>
            </a:r>
            <a:r>
              <a:rPr lang="en-US" i="1"/>
              <a:t>IMRD</a:t>
            </a:r>
            <a:r>
              <a:rPr lang="en-US"/>
              <a:t> (</a:t>
            </a:r>
            <a:r>
              <a:rPr lang="en-US" i="1"/>
              <a:t>Introduction, Methods, Results, Discussion</a:t>
            </a:r>
            <a:r>
              <a:rPr lang="en-US"/>
              <a:t>);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Leitura, interpretação e discussão de artigo científico da área da saúde em língua inglesa: estudos populacionais e experimentais;</a:t>
            </a:r>
            <a:endParaRPr/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9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CONTEÚDO PROGRAMÁTICO</a:t>
            </a:r>
            <a:endParaRPr/>
          </a:p>
        </p:txBody>
      </p:sp>
      <p:sp>
        <p:nvSpPr>
          <p:cNvPr id="198" name="Google Shape;198;p39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Estudo da seção de Introdução do artigo científico: a distinção entre fato e opinião, reconhecimento de posicionamento: verbos no discurso indireto;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Exploração da seção de Metodologia do artigo científico e o uso da voz passiva;</a:t>
            </a:r>
            <a:endParaRPr/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0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CONTEÚDO PROGRAMÁTICO</a:t>
            </a:r>
            <a:endParaRPr/>
          </a:p>
        </p:txBody>
      </p:sp>
      <p:sp>
        <p:nvSpPr>
          <p:cNvPr id="204" name="Google Shape;204;p40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Exame da seção de Resultados do artigo científico e uso dos verbos modais; 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Análise da seção de Discussão do artigo científico e uso de </a:t>
            </a:r>
            <a:r>
              <a:rPr lang="en-US" i="1"/>
              <a:t>hedges</a:t>
            </a:r>
            <a:r>
              <a:rPr lang="en-US"/>
              <a:t> e </a:t>
            </a:r>
            <a:r>
              <a:rPr lang="en-US" i="1"/>
              <a:t>boosters</a:t>
            </a:r>
            <a:r>
              <a:rPr lang="en-US"/>
              <a:t>.</a:t>
            </a:r>
            <a:endParaRPr/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AS DISCIPLINAS E MATRÍCULA</a:t>
            </a:r>
            <a:endParaRPr/>
          </a:p>
        </p:txBody>
      </p:sp>
      <p:sp>
        <p:nvSpPr>
          <p:cNvPr id="65" name="Google Shape;65;p3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32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Interpretação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Textual </a:t>
            </a:r>
            <a:r>
              <a:rPr lang="en-US" sz="32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Língua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Inglesa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II (30h)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segundo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semestre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 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turmas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horários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variados</a:t>
            </a:r>
            <a:r>
              <a:rPr lang="en-US" dirty="0"/>
              <a:t>; </a:t>
            </a:r>
            <a:r>
              <a:rPr lang="en-US" dirty="0" err="1"/>
              <a:t>obrigatória</a:t>
            </a:r>
            <a:r>
              <a:rPr lang="en-US" dirty="0"/>
              <a:t>. </a:t>
            </a:r>
            <a:endParaRPr dirty="0"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1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CONTEÚDO PROGRAMÁTICO</a:t>
            </a:r>
            <a:endParaRPr/>
          </a:p>
        </p:txBody>
      </p:sp>
      <p:sp>
        <p:nvSpPr>
          <p:cNvPr id="210" name="Google Shape;210;p41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Aplicar estratégias de leitura (abordagens de skimming, scannning, top-down e bottom- up), o reconhecimento de informações para/meta textuais.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Aperfeiçoar os processos cognitivos de compreensão de discurso textual.</a:t>
            </a:r>
            <a:endParaRPr/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2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CONTEÚDO PROGRAMÁTICO</a:t>
            </a:r>
            <a:endParaRPr/>
          </a:p>
        </p:txBody>
      </p:sp>
      <p:sp>
        <p:nvSpPr>
          <p:cNvPr id="216" name="Google Shape;216;p42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Desenvolver habilidades para identificar aspectos pragmáticos inerentes ao discurso textual em língua inglesa.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Exercitar a leitura, interpretação e discussão de textos científico/acadêmicos selecionados em língua inglesa. 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Reconhecer diferentes desenhos metodológicos aplicados à pesquisa no campo da saúde.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2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TÓPICOS ABORDADOS</a:t>
            </a:r>
            <a:endParaRPr/>
          </a:p>
        </p:txBody>
      </p:sp>
      <p:sp>
        <p:nvSpPr>
          <p:cNvPr id="222" name="Google Shape;222;p19"/>
          <p:cNvSpPr txBox="1">
            <a:spLocks noGrp="1"/>
          </p:cNvSpPr>
          <p:nvPr>
            <p:ph type="body" idx="1"/>
          </p:nvPr>
        </p:nvSpPr>
        <p:spPr>
          <a:xfrm>
            <a:off x="395287" y="1052512"/>
            <a:ext cx="8280400" cy="51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Metacognitive Awareness of Reading Strategies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Critical Appraisal of Scientific Texts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Fact x Opinion in Scientific Texts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Introduction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Methodology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Results 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Discussion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TÓPICOS ABORDADOS</a:t>
            </a:r>
            <a:endParaRPr/>
          </a:p>
        </p:txBody>
      </p:sp>
      <p:sp>
        <p:nvSpPr>
          <p:cNvPr id="228" name="Google Shape;228;p20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/>
              <a:t>Seminários: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/>
              <a:t>Caso-Controle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/>
              <a:t>Coorte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/>
              <a:t>Ensaio Clínico Randomizado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/>
              <a:t>Revisão Sistemática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/>
              <a:t>Metanálise</a:t>
            </a:r>
            <a:endParaRPr/>
          </a:p>
          <a:p>
            <a:pPr marL="342900" lvl="0" indent="-1397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"/>
          <p:cNvSpPr txBox="1">
            <a:spLocks noGrp="1"/>
          </p:cNvSpPr>
          <p:nvPr>
            <p:ph type="title"/>
          </p:nvPr>
        </p:nvSpPr>
        <p:spPr>
          <a:xfrm>
            <a:off x="107950" y="188912"/>
            <a:ext cx="8856662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br>
              <a:rPr lang="en-US" sz="40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40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SITUAÇÕES E CRITÉRIOS DE AVALIAÇÃO:</a:t>
            </a:r>
            <a:br>
              <a:rPr lang="en-US" sz="40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br>
              <a:rPr lang="en-US" sz="40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34" name="Google Shape;234;p21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 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 Contínua e formativa através de provas, trabalhos de grupos e individuais: dentre eles atividades individuais na plataforma moodle, atividades em duplas na sala de aula e tarefas individuais.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2"/>
          <p:cNvSpPr txBox="1">
            <a:spLocks noGrp="1"/>
          </p:cNvSpPr>
          <p:nvPr>
            <p:ph type="body" idx="1"/>
          </p:nvPr>
        </p:nvSpPr>
        <p:spPr>
          <a:xfrm>
            <a:off x="387275" y="1387736"/>
            <a:ext cx="8299524" cy="4738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 resultado será aferido através de pontos, sendo atribuída ao aluno uma nota final baseada na soma de todas as atividades de avaliação.</a:t>
            </a: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2"/>
          <p:cNvSpPr txBox="1"/>
          <p:nvPr/>
        </p:nvSpPr>
        <p:spPr>
          <a:xfrm>
            <a:off x="-1189037" y="148160"/>
            <a:ext cx="11233150" cy="132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SITUAÇÕES E CRITÉRIOS DE AVALIAÇÃO:</a:t>
            </a:r>
            <a:b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291512" cy="521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Cada processo de avaliação servirá para acompanhar o aproveitamento escolar do aluno, aferindo seu progresso e suas dificuldades.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As avaliações serão individuais e em duplas e ocorrerão em sala de aula, nos dias discriminados no programa.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Frequência mínima para aprovação 75%.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43"/>
          <p:cNvSpPr txBox="1"/>
          <p:nvPr/>
        </p:nvSpPr>
        <p:spPr>
          <a:xfrm>
            <a:off x="-1189037" y="115887"/>
            <a:ext cx="11233150" cy="132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SITUAÇÕES E CRITÉRIOS DE AVALIAÇÃO:</a:t>
            </a:r>
            <a:b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6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200" dirty="0"/>
              <a:t>HORÁRIO DE OFERTA DA DISCIPLINA DE </a:t>
            </a:r>
            <a:br>
              <a:rPr lang="en-US" sz="3200" dirty="0"/>
            </a:br>
            <a:r>
              <a:rPr lang="en-US" sz="3200" dirty="0"/>
              <a:t>LEITURA E INT TEXTUAL EM LI II EM 2026/2</a:t>
            </a:r>
            <a:endParaRPr sz="3200" dirty="0"/>
          </a:p>
        </p:txBody>
      </p:sp>
      <p:sp>
        <p:nvSpPr>
          <p:cNvPr id="71" name="Google Shape;71;p36"/>
          <p:cNvSpPr txBox="1">
            <a:spLocks noGrp="1"/>
          </p:cNvSpPr>
          <p:nvPr>
            <p:ph type="body" idx="1"/>
          </p:nvPr>
        </p:nvSpPr>
        <p:spPr>
          <a:xfrm flipH="1">
            <a:off x="9961580" y="2398954"/>
            <a:ext cx="247427" cy="3108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640514-97C6-E976-6496-ADBDE8E60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021039"/>
            <a:ext cx="7772400" cy="58647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78" name="Google Shape;78;p4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O(a) discente poderá concorrer à dispensa das disciplinas obrigatórias </a:t>
            </a: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e Interpretação Textual em Língua Inglesa I</a:t>
            </a: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e</a:t>
            </a: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Interpretação Textual em Língua II</a:t>
            </a: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mediante a realização do Exame de Validação de Competências, conforme parágrafo 2º do artigo 47 da Lei 9394/96.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 aprovação no exame, exige-se o rendimento mínimo do sistema de avaliação vigente para as disciplinas obrigatórias dos cursos de graduação da Universidade. 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endParaRPr sz="11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resultado no Exame de Validação de Competências é DISPENSADO ou NÃO DISPENSADO. 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90" name="Google Shape;90;p6"/>
          <p:cNvSpPr txBox="1">
            <a:spLocks noGrp="1"/>
          </p:cNvSpPr>
          <p:nvPr>
            <p:ph type="body" idx="1"/>
          </p:nvPr>
        </p:nvSpPr>
        <p:spPr>
          <a:xfrm>
            <a:off x="395287" y="981075"/>
            <a:ext cx="8291512" cy="514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O(a)s discentes que optarem prestar o Exame de Validação de Competências precisam ficar atento(a)s para o fato de que é necessário fazer o exame específico para concorrer à dispensa </a:t>
            </a:r>
            <a:r>
              <a:rPr lang="en-US" sz="3200" b="0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cada uma das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disciplinas</a:t>
            </a:r>
            <a:r>
              <a:rPr lang="en-US"/>
              <a:t>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body" idx="1"/>
          </p:nvPr>
        </p:nvSpPr>
        <p:spPr>
          <a:xfrm>
            <a:off x="395287" y="981075"/>
            <a:ext cx="8291512" cy="514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NÃO</a:t>
            </a: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aprovação no Exame de Validação de Competências implica, a </a:t>
            </a: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obrigatoriedade </a:t>
            </a:r>
            <a:r>
              <a:rPr lang="en-US" sz="3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cursar a disciplina regularmente, em sala de aula, conforme previsto no Plano de Ensino. </a:t>
            </a:r>
            <a:endParaRPr/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/>
          <p:cNvSpPr txBox="1">
            <a:spLocks noGrp="1"/>
          </p:cNvSpPr>
          <p:nvPr>
            <p:ph type="title"/>
          </p:nvPr>
        </p:nvSpPr>
        <p:spPr>
          <a:xfrm>
            <a:off x="457200" y="188912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EXAME DE VALIDAÇÃO DE COMPETÊNCIAS</a:t>
            </a:r>
            <a:endParaRPr/>
          </a:p>
        </p:txBody>
      </p:sp>
      <p:sp>
        <p:nvSpPr>
          <p:cNvPr id="102" name="Google Shape;102;p10"/>
          <p:cNvSpPr txBox="1">
            <a:spLocks noGrp="1"/>
          </p:cNvSpPr>
          <p:nvPr>
            <p:ph type="body" idx="1"/>
          </p:nvPr>
        </p:nvSpPr>
        <p:spPr>
          <a:xfrm>
            <a:off x="395287" y="981075"/>
            <a:ext cx="8291512" cy="514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Exame de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Validação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Competências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não</a:t>
            </a:r>
            <a:r>
              <a:rPr lang="en-US" sz="3200" b="0" i="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poderá</a:t>
            </a:r>
            <a:r>
              <a:rPr lang="en-US" sz="3200" b="0" i="0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3200" b="1" i="0" u="sng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realizado</a:t>
            </a:r>
            <a:r>
              <a:rPr lang="en-US" sz="3200" b="1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discente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reprovado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(a)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anteriormente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disciplina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seja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aproveitamento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frequência</a:t>
            </a:r>
            <a:r>
              <a:rPr lang="en-US" sz="3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0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1503</Words>
  <Application>Microsoft Macintosh PowerPoint</Application>
  <PresentationFormat>On-screen Show (4:3)</PresentationFormat>
  <Paragraphs>153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1_Design padrão</vt:lpstr>
      <vt:lpstr>Design padrão</vt:lpstr>
      <vt:lpstr>    ORIENTAÇÕES GERAIS  E  OBJETIVOS DA DISCIPLINA  Docentes: Profa. Dra. Ana Luiza Freitas               Profa. Dra. Johanna Billig                 Profa. Dra. Melissa Fortes            Prof. Dr. William Kirsch                                          </vt:lpstr>
      <vt:lpstr>  </vt:lpstr>
      <vt:lpstr>SOBRE AS DISCIPLINAS E MATRÍCULA</vt:lpstr>
      <vt:lpstr>HORÁRIO DE OFERTA DA DISCIPLINA DE  LEITURA E INT TEXTUAL EM LI II EM 2026/2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 Leitura e Interpretação Textual II 2026/2 </vt:lpstr>
      <vt:lpstr> Leitura e Interpretação Textual II 2022/2 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SOBRE O EXAME DE VALIDAÇÃO DE COMPETÊNCIAS</vt:lpstr>
      <vt:lpstr>PowerPoint Presentation</vt:lpstr>
      <vt:lpstr>EMENTA</vt:lpstr>
      <vt:lpstr>OBJETIVOS GERAIS</vt:lpstr>
      <vt:lpstr>OBJETIVOS GERAIS</vt:lpstr>
      <vt:lpstr>OBJETIVOS ESPECÍFICOS</vt:lpstr>
      <vt:lpstr>OBJETIVOS ESPECÍFICOS</vt:lpstr>
      <vt:lpstr>CONTEÚDO PROGRAMÁTICO</vt:lpstr>
      <vt:lpstr>CONTEÚDO PROGRAMÁTICO</vt:lpstr>
      <vt:lpstr>CONTEÚDO PROGRAMÁTICO</vt:lpstr>
      <vt:lpstr>CONTEÚDO PROGRAMÁTICO</vt:lpstr>
      <vt:lpstr>CONTEÚDO PROGRAMÁTICO</vt:lpstr>
      <vt:lpstr>TÓPICOS ABORDADOS</vt:lpstr>
      <vt:lpstr>TÓPICOS ABORDADOS</vt:lpstr>
      <vt:lpstr>  SITUAÇÕES E CRITÉRIOS DE AVALIAÇÃO:  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 S Nasi</dc:creator>
  <cp:lastModifiedBy>Ana Luiza Freitas</cp:lastModifiedBy>
  <cp:revision>7</cp:revision>
  <dcterms:created xsi:type="dcterms:W3CDTF">2012-03-26T13:10:23Z</dcterms:created>
  <dcterms:modified xsi:type="dcterms:W3CDTF">2026-08-10T21:13:58Z</dcterms:modified>
</cp:coreProperties>
</file>